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1" r:id="rId3"/>
    <p:sldId id="263" r:id="rId4"/>
    <p:sldId id="257" r:id="rId5"/>
    <p:sldId id="258" r:id="rId6"/>
    <p:sldId id="259" r:id="rId7"/>
    <p:sldId id="264" r:id="rId8"/>
    <p:sldId id="265" r:id="rId9"/>
    <p:sldId id="267" r:id="rId10"/>
    <p:sldId id="266" r:id="rId11"/>
    <p:sldId id="269" r:id="rId12"/>
    <p:sldId id="268" r:id="rId13"/>
    <p:sldId id="270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7D23"/>
    <a:srgbClr val="4E95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7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26107B-4738-2A21-E155-11F9C1833A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C4C343-1359-A36D-1A05-5AB9A1C839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E619BC-3546-700B-5535-17BD678D2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DFC599-DA09-1A54-7FA4-91DC18CCB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7A515A-4740-16D0-2A17-28445DAF8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966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D46C7-E8E3-9573-75EA-466F24944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1EC695-2266-7D1B-B72B-B0D24D7232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89D47F-B434-5C36-A609-DC66259E5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7F14A8-47FF-97D7-1041-A6040281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64150-C30D-CEE3-F9E5-843F80377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865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0AF5686-4C43-06D7-168C-A5B764DB9F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7F49F1-1480-6FAA-89E4-416FB17C4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84923F-9B91-7656-6BCE-D15AEC030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F2C016-E793-631F-974A-FA83D2C11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982AB3-6B2F-E497-2E22-F43BD0F9C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367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298B3-538A-0A70-872A-F34BD83BD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1CE030-5839-652A-EFD9-8D489DCB1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15BFC1-36E2-D7AE-7E4F-B05703672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DEB68D-3260-0376-7387-1E98B092A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7DC50A-007D-C411-6531-6A0F65A85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9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6C2628-CCEA-B590-954A-8DA2AAC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BCFBE8-8358-F17A-754A-386ACCE5B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0D657-5B0F-F8F2-34D8-8CA805B8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E1A322-D4CD-8EC0-5A31-34E8608B2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EF80F3-1B42-908F-E328-40D68942C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079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4D5EE4-CBC0-9FB4-6FE1-4B8CBA918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34CB5B-1EC3-3AF6-3091-E82C2BC215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EC440E-64AA-BAEF-A67E-C7480C9DD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C8E3D0-E828-4FA2-E105-06DA60447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2025-03-06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3843E6-14CD-9600-FC4F-9D2A1CBC2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977E6B-57E3-961B-DDF3-0E5A46CEF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794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0B454-CDA7-0029-F0CB-39995278D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C0DB60-D836-8BA9-64AE-156DE510BF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9F720D-151C-72AA-E131-185A6F346F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75E024-414A-AFEB-6AA6-7297364DB9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9D1F70F-FC8D-038C-57B0-D010114F9F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B770406-306A-C8CE-44A0-E42318F8D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2025-03-06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328BFFB-B463-CD3E-3B56-D9DA1AB2F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1CD4D3-D07F-9619-5E7A-056B20C56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074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2FF070-26E9-EB6A-65EB-E66C64AD0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FC420D6-C464-0C68-188C-3A15F0FF7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2025-03-06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C6B70D-E634-C1E6-FD92-26160A447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F5AD7D-7C47-688A-F4E7-A32EF9EC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01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E4BA9BF-B846-B73D-4EA0-F98A9CB26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2025-03-06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586DAF0-5B0A-6C5A-E2E9-F10C94EA0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27E9F0-A162-80B9-9454-F35BF0477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156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F27BF9-DB6E-10AF-F3A9-DEE07C96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6E3A21-3EDB-FFBD-59C4-BA18DB51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DA1F3F-937F-57AB-DF50-45E2F1A131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997F96-778F-188A-579F-3C9AA9FA3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2025-03-06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40FE05-CC73-F5F7-D41F-CF78DB8DF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43A3ED-5CAC-662F-1FD8-D23F88FEB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247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796078-13CD-FC25-F383-CA395214E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49DB5C-2BE7-BD77-119F-B5EE3490A8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AAB60D-6C52-4CCE-D442-592EA73141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537A28-0096-11E6-5A03-8EC3A2305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2025-03-06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745A23-CB4B-BE6F-9F27-79ABEE460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6A80FE-33F4-9D47-686D-1C01DD18D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278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2D6C91A-605B-B254-8534-77796BD08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84FAA3-F222-DF6E-B6AB-DDF730EE3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990648-065B-4896-4109-48ED5B1AD7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ADDAC0-8B2A-4791-8C90-3F87A8AB2F0A}" type="datetimeFigureOut">
              <a:rPr lang="ko-KR" altLang="en-US" smtClean="0"/>
              <a:t>2025-03-06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B6B9F6-7D4B-DE82-813A-C8FFE95018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689FB9-C451-BE16-E7C5-DDD03AB27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370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CB6E6-2085-921D-D7B8-0718993AA3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신규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4C5BC58-E8E7-8ED1-F7AE-2C9ED486FB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522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ADBDD-D6FD-3F14-5D7C-B8B016C5D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B43456-8E5A-B86A-3195-5888AC92D484}"/>
              </a:ext>
            </a:extLst>
          </p:cNvPr>
          <p:cNvSpPr txBox="1"/>
          <p:nvPr/>
        </p:nvSpPr>
        <p:spPr>
          <a:xfrm>
            <a:off x="192157" y="13252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>
                <a:solidFill>
                  <a:srgbClr val="FF0000"/>
                </a:solidFill>
              </a:rPr>
              <a:t>포션</a:t>
            </a:r>
            <a:r>
              <a:rPr lang="ko-KR" altLang="en-US" sz="3600" b="1" dirty="0">
                <a:solidFill>
                  <a:srgbClr val="FF0000"/>
                </a:solidFill>
              </a:rPr>
              <a:t> 제조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943188ED-4E8A-58D8-B6BA-76A7A8EABC06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282BCC-913D-40F3-1371-26C71061E5CA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pic>
        <p:nvPicPr>
          <p:cNvPr id="6" name="그림 5" descr="텍스트, 스크린샷, 도표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67035BD-B63A-6DFE-42C3-0081EECCF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758" y="1217179"/>
            <a:ext cx="9064487" cy="5096852"/>
          </a:xfrm>
          <a:prstGeom prst="rect">
            <a:avLst/>
          </a:prstGeom>
        </p:spPr>
      </p:pic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464ACF92-7FF6-3ACF-4DC5-0CA49FE9D0A3}"/>
              </a:ext>
            </a:extLst>
          </p:cNvPr>
          <p:cNvSpPr/>
          <p:nvPr/>
        </p:nvSpPr>
        <p:spPr>
          <a:xfrm>
            <a:off x="5624803" y="4152652"/>
            <a:ext cx="5699182" cy="1493836"/>
          </a:xfrm>
          <a:prstGeom prst="wedgeRectCallout">
            <a:avLst>
              <a:gd name="adj1" fmla="val 22935"/>
              <a:gd name="adj2" fmla="val -63739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+mj-lt"/>
              </a:rPr>
              <a:t>[</a:t>
            </a:r>
            <a:r>
              <a:rPr lang="ko-KR" altLang="en-US" sz="1600" b="1" dirty="0" err="1">
                <a:latin typeface="+mj-lt"/>
              </a:rPr>
              <a:t>포션</a:t>
            </a:r>
            <a:r>
              <a:rPr lang="ko-KR" altLang="en-US" sz="1600" b="1" dirty="0">
                <a:latin typeface="+mj-lt"/>
              </a:rPr>
              <a:t> 레시피</a:t>
            </a:r>
            <a:r>
              <a:rPr lang="en-US" altLang="ko-KR" sz="1600" b="1" dirty="0">
                <a:latin typeface="+mj-lt"/>
              </a:rPr>
              <a:t>]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재료 및 요구량에 대한 정보를 나타낸다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요구량의 경우 의뢰서의 요구 용량 최대치에 따라</a:t>
            </a:r>
            <a:r>
              <a:rPr lang="en-US" altLang="ko-KR" sz="1200" dirty="0">
                <a:latin typeface="+mj-lt"/>
              </a:rPr>
              <a:t> </a:t>
            </a:r>
            <a:r>
              <a:rPr lang="ko-KR" altLang="en-US" sz="1200" dirty="0">
                <a:latin typeface="+mj-lt"/>
              </a:rPr>
              <a:t>비율에 맞춰서 측정된다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해당 수치를 통해서 </a:t>
            </a:r>
            <a:r>
              <a:rPr lang="ko-KR" altLang="en-US" sz="1200" dirty="0" err="1">
                <a:latin typeface="+mj-lt"/>
              </a:rPr>
              <a:t>포션의</a:t>
            </a:r>
            <a:r>
              <a:rPr lang="ko-KR" altLang="en-US" sz="1200" dirty="0">
                <a:latin typeface="+mj-lt"/>
              </a:rPr>
              <a:t> 용량이 정해지게 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요구량은 </a:t>
            </a:r>
            <a:r>
              <a:rPr lang="en-US" altLang="ko-KR" sz="1200" dirty="0">
                <a:latin typeface="+mj-lt"/>
              </a:rPr>
              <a:t>(</a:t>
            </a:r>
            <a:r>
              <a:rPr lang="ko-KR" altLang="en-US" sz="1200" dirty="0">
                <a:latin typeface="+mj-lt"/>
              </a:rPr>
              <a:t>현재 투입된 수치</a:t>
            </a:r>
            <a:r>
              <a:rPr lang="en-US" altLang="ko-KR" sz="1200" dirty="0">
                <a:latin typeface="+mj-lt"/>
              </a:rPr>
              <a:t>/ </a:t>
            </a:r>
            <a:r>
              <a:rPr lang="ko-KR" altLang="en-US" sz="1200" dirty="0">
                <a:latin typeface="+mj-lt"/>
              </a:rPr>
              <a:t>최대 수치</a:t>
            </a:r>
            <a:r>
              <a:rPr lang="en-US" altLang="ko-KR" sz="1200" dirty="0">
                <a:latin typeface="+mj-lt"/>
              </a:rPr>
              <a:t>)</a:t>
            </a:r>
            <a:r>
              <a:rPr lang="ko-KR" altLang="en-US" sz="1200" dirty="0">
                <a:latin typeface="+mj-lt"/>
              </a:rPr>
              <a:t>로 작성된다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요구량을 </a:t>
            </a:r>
            <a:r>
              <a:rPr lang="ko-KR" altLang="en-US" sz="1200" dirty="0" err="1">
                <a:latin typeface="+mj-lt"/>
              </a:rPr>
              <a:t>넘처서</a:t>
            </a:r>
            <a:r>
              <a:rPr lang="ko-KR" altLang="en-US" sz="1200" dirty="0">
                <a:latin typeface="+mj-lt"/>
              </a:rPr>
              <a:t> </a:t>
            </a:r>
            <a:r>
              <a:rPr lang="ko-KR" altLang="en-US" sz="1200" dirty="0" err="1">
                <a:latin typeface="+mj-lt"/>
              </a:rPr>
              <a:t>포션을</a:t>
            </a:r>
            <a:r>
              <a:rPr lang="ko-KR" altLang="en-US" sz="1200" dirty="0">
                <a:latin typeface="+mj-lt"/>
              </a:rPr>
              <a:t> 만들게 될 경우 해당 의뢰는 실패 처리 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4D7E84B2-D0D0-6A92-A858-4A8C78BB1715}"/>
              </a:ext>
            </a:extLst>
          </p:cNvPr>
          <p:cNvSpPr/>
          <p:nvPr/>
        </p:nvSpPr>
        <p:spPr>
          <a:xfrm>
            <a:off x="473767" y="3517824"/>
            <a:ext cx="3971588" cy="1269657"/>
          </a:xfrm>
          <a:prstGeom prst="wedgeRectCallout">
            <a:avLst>
              <a:gd name="adj1" fmla="val 16595"/>
              <a:gd name="adj2" fmla="val 60443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+mj-lt"/>
              </a:rPr>
              <a:t>[</a:t>
            </a:r>
            <a:r>
              <a:rPr lang="ko-KR" altLang="en-US" sz="1600" b="1" dirty="0" err="1">
                <a:latin typeface="+mj-lt"/>
              </a:rPr>
              <a:t>도구함</a:t>
            </a:r>
            <a:r>
              <a:rPr lang="en-US" altLang="ko-KR" sz="1600" b="1" dirty="0">
                <a:latin typeface="+mj-lt"/>
              </a:rPr>
              <a:t>]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상점에서 구매한 아이템을 두는 공간이다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최대 </a:t>
            </a:r>
            <a:r>
              <a:rPr lang="en-US" altLang="ko-KR" sz="1200" dirty="0">
                <a:latin typeface="+mj-lt"/>
              </a:rPr>
              <a:t>3</a:t>
            </a:r>
            <a:r>
              <a:rPr lang="ko-KR" altLang="en-US" sz="1200" dirty="0">
                <a:latin typeface="+mj-lt"/>
              </a:rPr>
              <a:t>개의 아이템을 소지할 수 있다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각 아이템은 개별로 취급된다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아이템 아이콘을 클릭하면 사용할 수 있다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7907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E3EA5-95E1-BE51-6760-EBA4C55DA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5B8D24C5-FE78-DB20-AF23-B49380A2A7A4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스크린샷, 도표, 직사각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FEA484F-247F-500F-405C-81D9B0D15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658" y="1166136"/>
            <a:ext cx="9065818" cy="5097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1A4F46-3540-E3DB-95CD-C28E2C33B954}"/>
              </a:ext>
            </a:extLst>
          </p:cNvPr>
          <p:cNvSpPr txBox="1"/>
          <p:nvPr/>
        </p:nvSpPr>
        <p:spPr>
          <a:xfrm>
            <a:off x="192157" y="13252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>
                <a:solidFill>
                  <a:srgbClr val="FF0000"/>
                </a:solidFill>
              </a:rPr>
              <a:t>포션</a:t>
            </a:r>
            <a:r>
              <a:rPr lang="ko-KR" altLang="en-US" sz="3600" b="1" dirty="0">
                <a:solidFill>
                  <a:srgbClr val="FF0000"/>
                </a:solidFill>
              </a:rPr>
              <a:t> 제조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57EEB3-C579-6714-4F36-1C288DD59C35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EE37D437-4665-B396-B6E5-D545A3D6D958}"/>
              </a:ext>
            </a:extLst>
          </p:cNvPr>
          <p:cNvSpPr/>
          <p:nvPr/>
        </p:nvSpPr>
        <p:spPr>
          <a:xfrm>
            <a:off x="351185" y="1472216"/>
            <a:ext cx="4216752" cy="1425405"/>
          </a:xfrm>
          <a:prstGeom prst="wedgeRectCallout">
            <a:avLst>
              <a:gd name="adj1" fmla="val 56470"/>
              <a:gd name="adj2" fmla="val -21837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+mj-lt"/>
              </a:rPr>
              <a:t>[</a:t>
            </a:r>
            <a:r>
              <a:rPr lang="ko-KR" altLang="en-US" sz="1600" b="1" dirty="0">
                <a:latin typeface="+mj-lt"/>
              </a:rPr>
              <a:t>마법의 수납장</a:t>
            </a:r>
            <a:r>
              <a:rPr lang="en-US" altLang="ko-KR" sz="1600" b="1" dirty="0">
                <a:latin typeface="+mj-lt"/>
              </a:rPr>
              <a:t>]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단지에 재료를 넣기 위해 사용하는 장비이다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버튼을 클릭하면 </a:t>
            </a:r>
            <a:r>
              <a:rPr lang="ko-KR" altLang="en-US" sz="1200" dirty="0" err="1">
                <a:latin typeface="+mj-lt"/>
              </a:rPr>
              <a:t>랜덤한</a:t>
            </a:r>
            <a:r>
              <a:rPr lang="ko-KR" altLang="en-US" sz="1200" dirty="0">
                <a:latin typeface="+mj-lt"/>
              </a:rPr>
              <a:t> 양의 재료가 투입된다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수치는 </a:t>
            </a:r>
            <a:r>
              <a:rPr lang="en-US" altLang="ko-KR" sz="1200" dirty="0">
                <a:latin typeface="+mj-lt"/>
              </a:rPr>
              <a:t>1~10</a:t>
            </a:r>
            <a:r>
              <a:rPr lang="ko-KR" altLang="en-US" sz="1200" dirty="0">
                <a:latin typeface="+mj-lt"/>
              </a:rPr>
              <a:t>이며</a:t>
            </a:r>
            <a:r>
              <a:rPr lang="en-US" altLang="ko-KR" sz="1200" dirty="0">
                <a:latin typeface="+mj-lt"/>
              </a:rPr>
              <a:t>, </a:t>
            </a:r>
            <a:r>
              <a:rPr lang="ko-KR" altLang="en-US" sz="1200" dirty="0">
                <a:latin typeface="+mj-lt"/>
              </a:rPr>
              <a:t>한번 나온 수치는 다시 나오지 않는다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하단의 버튼을 통해 투입이 가능하다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857C75DA-F8FA-857D-C6CA-63B1C7B876B5}"/>
              </a:ext>
            </a:extLst>
          </p:cNvPr>
          <p:cNvSpPr/>
          <p:nvPr/>
        </p:nvSpPr>
        <p:spPr>
          <a:xfrm>
            <a:off x="2305882" y="4897755"/>
            <a:ext cx="4216752" cy="1425405"/>
          </a:xfrm>
          <a:prstGeom prst="wedgeRectCallout">
            <a:avLst>
              <a:gd name="adj1" fmla="val 17971"/>
              <a:gd name="adj2" fmla="val -61349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+mj-lt"/>
              </a:rPr>
              <a:t>[“?”</a:t>
            </a:r>
            <a:r>
              <a:rPr lang="ko-KR" altLang="en-US" sz="1600" b="1" dirty="0">
                <a:latin typeface="+mj-lt"/>
              </a:rPr>
              <a:t>버튼</a:t>
            </a:r>
            <a:r>
              <a:rPr lang="en-US" altLang="ko-KR" sz="1600" b="1" dirty="0">
                <a:latin typeface="+mj-lt"/>
              </a:rPr>
              <a:t>]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해당 버튼에 마우스를 올리게 되면 </a:t>
            </a:r>
            <a:r>
              <a:rPr lang="en-US" altLang="ko-KR" sz="1200" dirty="0">
                <a:latin typeface="+mj-lt"/>
              </a:rPr>
              <a:t>UI</a:t>
            </a:r>
            <a:r>
              <a:rPr lang="ko-KR" altLang="en-US" sz="1200" dirty="0">
                <a:latin typeface="+mj-lt"/>
              </a:rPr>
              <a:t>가 등장한다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현재 들어간 수치와 들어가지 않은 수치를 나타낸다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들어간 수치의 경우 회색으로 불투명하게 나타낸다</a:t>
            </a:r>
            <a:r>
              <a:rPr lang="en-US" altLang="ko-KR" sz="1200" dirty="0">
                <a:latin typeface="+mj-lt"/>
              </a:rPr>
              <a:t>.</a:t>
            </a:r>
            <a:endParaRPr lang="en-US" altLang="ko-KR" sz="105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89801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0C421-E557-6D5D-2B44-96A03AF69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A2ED52-120A-EE50-44C8-FDE046A9EE36}"/>
              </a:ext>
            </a:extLst>
          </p:cNvPr>
          <p:cNvSpPr txBox="1"/>
          <p:nvPr/>
        </p:nvSpPr>
        <p:spPr>
          <a:xfrm>
            <a:off x="192157" y="13252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>
                <a:solidFill>
                  <a:srgbClr val="FF0000"/>
                </a:solidFill>
              </a:rPr>
              <a:t>포션</a:t>
            </a:r>
            <a:r>
              <a:rPr lang="ko-KR" altLang="en-US" sz="3600" b="1" dirty="0">
                <a:solidFill>
                  <a:srgbClr val="FF0000"/>
                </a:solidFill>
              </a:rPr>
              <a:t> 제조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7267FCE9-DB66-A5E4-3602-4C76F5C4218E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7B75A8-317C-D00E-D734-48C85913C8B1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pic>
        <p:nvPicPr>
          <p:cNvPr id="6" name="그림 5" descr="텍스트, 스크린샷, 도표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0434D2C-BDB5-193B-A97D-3ADA12A7A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758" y="1217179"/>
            <a:ext cx="9064487" cy="5096852"/>
          </a:xfrm>
          <a:prstGeom prst="rect">
            <a:avLst/>
          </a:prstGeom>
        </p:spPr>
      </p:pic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7861CA83-CD3C-5590-88B3-973EDB370E9B}"/>
              </a:ext>
            </a:extLst>
          </p:cNvPr>
          <p:cNvSpPr/>
          <p:nvPr/>
        </p:nvSpPr>
        <p:spPr>
          <a:xfrm>
            <a:off x="5618921" y="4870174"/>
            <a:ext cx="5095461" cy="770647"/>
          </a:xfrm>
          <a:prstGeom prst="wedgeRectCallout">
            <a:avLst>
              <a:gd name="adj1" fmla="val -29452"/>
              <a:gd name="adj2" fmla="val 68786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제조하기 버튼을 통해서 </a:t>
            </a:r>
            <a:r>
              <a:rPr lang="ko-KR" altLang="en-US" sz="1200" dirty="0" err="1">
                <a:latin typeface="+mj-lt"/>
              </a:rPr>
              <a:t>포션을</a:t>
            </a:r>
            <a:r>
              <a:rPr lang="ko-KR" altLang="en-US" sz="1200" dirty="0">
                <a:latin typeface="+mj-lt"/>
              </a:rPr>
              <a:t> 제조할 수 있다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현재 재료들의 수치를 총합한 만큼의 용량을 가진 </a:t>
            </a:r>
            <a:r>
              <a:rPr lang="ko-KR" altLang="en-US" sz="1200" dirty="0" err="1">
                <a:latin typeface="+mj-lt"/>
              </a:rPr>
              <a:t>포션이</a:t>
            </a:r>
            <a:r>
              <a:rPr lang="ko-KR" altLang="en-US" sz="1200" dirty="0">
                <a:latin typeface="+mj-lt"/>
              </a:rPr>
              <a:t> 생성된다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4771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3C542-DEEE-0B22-847D-FFA41A10A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259AA5-1F9E-AE43-E333-36D2EAA53AD1}"/>
              </a:ext>
            </a:extLst>
          </p:cNvPr>
          <p:cNvSpPr txBox="1"/>
          <p:nvPr/>
        </p:nvSpPr>
        <p:spPr>
          <a:xfrm>
            <a:off x="192157" y="13252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제조 결과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04A10875-7E9A-0B36-1A29-3801E1FE6E32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337729-E653-43F9-C0EA-FDF235274BAF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pic>
        <p:nvPicPr>
          <p:cNvPr id="5" name="그림 4" descr="텍스트, 스크린샷, 디스플레이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222CD83-03F4-D2B2-3C8C-670B11EFE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92" y="1216805"/>
            <a:ext cx="9065818" cy="50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427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FFBAC-4603-18C6-B886-3684BF344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0B64EA-3DA3-5F1B-1201-32BFE243E695}"/>
              </a:ext>
            </a:extLst>
          </p:cNvPr>
          <p:cNvSpPr txBox="1"/>
          <p:nvPr/>
        </p:nvSpPr>
        <p:spPr>
          <a:xfrm>
            <a:off x="192157" y="132521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시작하기 앞서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1B0FE480-350D-6148-F038-BC47F552A319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807A429-A7D5-0198-B6E7-F649ED1DA347}"/>
              </a:ext>
            </a:extLst>
          </p:cNvPr>
          <p:cNvGrpSpPr/>
          <p:nvPr/>
        </p:nvGrpSpPr>
        <p:grpSpPr>
          <a:xfrm>
            <a:off x="2185344" y="1791031"/>
            <a:ext cx="7821312" cy="3949148"/>
            <a:chOff x="2005174" y="1969935"/>
            <a:chExt cx="7821312" cy="394914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2DFFAD3-D0E3-82E6-19DD-E3D05D2AD651}"/>
                </a:ext>
              </a:extLst>
            </p:cNvPr>
            <p:cNvSpPr/>
            <p:nvPr/>
          </p:nvSpPr>
          <p:spPr>
            <a:xfrm>
              <a:off x="2005174" y="1969935"/>
              <a:ext cx="914400" cy="9144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8CFBE69-DAD3-A330-0CB6-41728DE0E013}"/>
                </a:ext>
              </a:extLst>
            </p:cNvPr>
            <p:cNvSpPr/>
            <p:nvPr/>
          </p:nvSpPr>
          <p:spPr>
            <a:xfrm>
              <a:off x="2005174" y="3487309"/>
              <a:ext cx="914400" cy="9144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1E6BC74-4EF4-A6D5-558B-57DCE217F608}"/>
                </a:ext>
              </a:extLst>
            </p:cNvPr>
            <p:cNvSpPr/>
            <p:nvPr/>
          </p:nvSpPr>
          <p:spPr>
            <a:xfrm>
              <a:off x="2005174" y="5004683"/>
              <a:ext cx="914400" cy="914400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62C28C9-99F4-7F0A-1C96-9811D9A211BF}"/>
                </a:ext>
              </a:extLst>
            </p:cNvPr>
            <p:cNvSpPr txBox="1"/>
            <p:nvPr/>
          </p:nvSpPr>
          <p:spPr>
            <a:xfrm>
              <a:off x="3043739" y="2042415"/>
              <a:ext cx="6782747" cy="769441"/>
            </a:xfrm>
            <a:prstGeom prst="rect">
              <a:avLst/>
            </a:prstGeom>
            <a:solidFill>
              <a:srgbClr val="92D050"/>
            </a:solidFill>
            <a:ln w="3810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/>
                <a:t>노랑색 </a:t>
              </a:r>
              <a:r>
                <a:rPr lang="en-US" altLang="ko-KR" sz="2400" b="1" dirty="0"/>
                <a:t>: </a:t>
              </a:r>
              <a:r>
                <a:rPr lang="ko-KR" altLang="en-US" sz="2400" b="1" dirty="0"/>
                <a:t>이미지</a:t>
              </a:r>
              <a:endParaRPr lang="en-US" altLang="ko-KR" sz="2400" b="1" dirty="0"/>
            </a:p>
            <a:p>
              <a:r>
                <a:rPr lang="en-US" altLang="ko-KR" dirty="0"/>
                <a:t>Ui</a:t>
              </a:r>
              <a:r>
                <a:rPr lang="ko-KR" altLang="en-US" dirty="0"/>
                <a:t>의 색이 해당 색일 경우 </a:t>
              </a:r>
              <a:r>
                <a:rPr lang="ko-KR" altLang="en-US" sz="2000" b="1" dirty="0"/>
                <a:t>이미지가</a:t>
              </a:r>
              <a:r>
                <a:rPr lang="ko-KR" altLang="en-US" dirty="0"/>
                <a:t> 들어갈 공간을 나타낸다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EFDD51-95BA-E49D-20F6-91FBAE3EADF7}"/>
                </a:ext>
              </a:extLst>
            </p:cNvPr>
            <p:cNvSpPr txBox="1"/>
            <p:nvPr/>
          </p:nvSpPr>
          <p:spPr>
            <a:xfrm>
              <a:off x="3043739" y="3559789"/>
              <a:ext cx="6782747" cy="769441"/>
            </a:xfrm>
            <a:prstGeom prst="rect">
              <a:avLst/>
            </a:prstGeom>
            <a:solidFill>
              <a:srgbClr val="92D050"/>
            </a:solidFill>
            <a:ln w="3810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/>
                <a:t>초록색 </a:t>
              </a:r>
              <a:r>
                <a:rPr lang="en-US" altLang="ko-KR" sz="2400" b="1" dirty="0"/>
                <a:t>: </a:t>
              </a:r>
              <a:r>
                <a:rPr lang="ko-KR" altLang="en-US" sz="2400" b="1" dirty="0"/>
                <a:t>버튼</a:t>
              </a:r>
              <a:endParaRPr lang="en-US" altLang="ko-KR" sz="2400" b="1" dirty="0"/>
            </a:p>
            <a:p>
              <a:r>
                <a:rPr lang="en-US" altLang="ko-KR" dirty="0"/>
                <a:t>Ui</a:t>
              </a:r>
              <a:r>
                <a:rPr lang="ko-KR" altLang="en-US" dirty="0"/>
                <a:t>의 색이 해당 색일 경우 </a:t>
              </a:r>
              <a:r>
                <a:rPr lang="ko-KR" altLang="en-US" sz="2000" b="1" dirty="0"/>
                <a:t>버튼이</a:t>
              </a:r>
              <a:r>
                <a:rPr lang="ko-KR" altLang="en-US" dirty="0"/>
                <a:t> 들어갈 공간을 나타낸다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1D4D68-6279-BE5E-EDA5-34E5A1EFF6B4}"/>
                </a:ext>
              </a:extLst>
            </p:cNvPr>
            <p:cNvSpPr txBox="1"/>
            <p:nvPr/>
          </p:nvSpPr>
          <p:spPr>
            <a:xfrm>
              <a:off x="3043739" y="5077163"/>
              <a:ext cx="6782747" cy="738664"/>
            </a:xfrm>
            <a:prstGeom prst="rect">
              <a:avLst/>
            </a:prstGeom>
            <a:solidFill>
              <a:srgbClr val="92D050"/>
            </a:solidFill>
            <a:ln w="3810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err="1"/>
                <a:t>그외</a:t>
              </a:r>
              <a:r>
                <a:rPr lang="ko-KR" altLang="en-US" sz="2400" b="1" dirty="0"/>
                <a:t> 의 색 </a:t>
              </a:r>
              <a:r>
                <a:rPr lang="en-US" altLang="ko-KR" sz="2400" b="1" dirty="0"/>
                <a:t>:</a:t>
              </a:r>
              <a:r>
                <a:rPr lang="ko-KR" altLang="en-US" sz="2400" b="1" dirty="0"/>
                <a:t> 일반</a:t>
              </a:r>
              <a:r>
                <a:rPr lang="en-US" altLang="ko-KR" sz="2400" b="1" dirty="0"/>
                <a:t>UI</a:t>
              </a:r>
            </a:p>
            <a:p>
              <a:r>
                <a:rPr lang="en-US" altLang="ko-KR" dirty="0"/>
                <a:t>Ui</a:t>
              </a:r>
              <a:r>
                <a:rPr lang="ko-KR" altLang="en-US" dirty="0"/>
                <a:t>의 색이 해당 색일 경우 </a:t>
              </a:r>
              <a:r>
                <a:rPr lang="en-US" altLang="ko-KR" dirty="0"/>
                <a:t>UI</a:t>
              </a:r>
              <a:r>
                <a:rPr lang="ko-KR" altLang="en-US" dirty="0"/>
                <a:t>를 이루고 있는 배경이다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24254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1F3F0-5023-9B7E-2B62-779610A93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A98879-C753-5D21-6C84-06D792B3B013}"/>
              </a:ext>
            </a:extLst>
          </p:cNvPr>
          <p:cNvSpPr txBox="1"/>
          <p:nvPr/>
        </p:nvSpPr>
        <p:spPr>
          <a:xfrm>
            <a:off x="192157" y="132521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의뢰</a:t>
            </a:r>
            <a:r>
              <a:rPr lang="en-US" altLang="ko-KR" sz="3600" b="1" dirty="0">
                <a:solidFill>
                  <a:srgbClr val="FF0000"/>
                </a:solidFill>
              </a:rPr>
              <a:t> </a:t>
            </a:r>
            <a:r>
              <a:rPr lang="ko-KR" altLang="en-US" sz="3600" b="1" dirty="0">
                <a:solidFill>
                  <a:srgbClr val="FF0000"/>
                </a:solidFill>
              </a:rPr>
              <a:t>게시판 </a:t>
            </a:r>
            <a:r>
              <a:rPr lang="en-US" altLang="ko-KR" sz="3600" b="1" dirty="0">
                <a:solidFill>
                  <a:srgbClr val="FF0000"/>
                </a:solidFill>
              </a:rPr>
              <a:t>UI</a:t>
            </a:r>
            <a:endParaRPr lang="ko-KR" alt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9178A975-CE54-16A3-52D7-3142ECD3312D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도표, 스크린샷, 평면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3B6A614-2CA0-2876-4175-39B488EDD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789" y="1144338"/>
            <a:ext cx="7050437" cy="396437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0A0607F-1D9E-529A-C53F-67CAAA37A3EF}"/>
              </a:ext>
            </a:extLst>
          </p:cNvPr>
          <p:cNvSpPr/>
          <p:nvPr/>
        </p:nvSpPr>
        <p:spPr>
          <a:xfrm>
            <a:off x="500269" y="5279335"/>
            <a:ext cx="11191461" cy="1234108"/>
          </a:xfrm>
          <a:prstGeom prst="rect">
            <a:avLst/>
          </a:prstGeom>
          <a:solidFill>
            <a:srgbClr val="3B7D23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플레이어가 의뢰를 받기위해서 사용하는 게시판이다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해당 게시판에서 의뢰를 선택하여 받아서 제작을 진행한다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게시판에 무질서하게 의뢰지가 붙어있는 것을 표현하도록 기획했다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63B454-AD93-B10A-A745-64120B97841A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</p:spTree>
    <p:extLst>
      <p:ext uri="{BB962C8B-B14F-4D97-AF65-F5344CB8AC3E}">
        <p14:creationId xmlns:p14="http://schemas.microsoft.com/office/powerpoint/2010/main" val="538470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F9204D-455E-EA66-F3CC-5C86252F49C8}"/>
              </a:ext>
            </a:extLst>
          </p:cNvPr>
          <p:cNvSpPr txBox="1"/>
          <p:nvPr/>
        </p:nvSpPr>
        <p:spPr>
          <a:xfrm>
            <a:off x="192157" y="132521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의뢰</a:t>
            </a:r>
            <a:r>
              <a:rPr lang="en-US" altLang="ko-KR" sz="3600" b="1" dirty="0">
                <a:solidFill>
                  <a:srgbClr val="FF0000"/>
                </a:solidFill>
              </a:rPr>
              <a:t> </a:t>
            </a:r>
            <a:r>
              <a:rPr lang="ko-KR" altLang="en-US" sz="3600" b="1" dirty="0">
                <a:solidFill>
                  <a:srgbClr val="FF0000"/>
                </a:solidFill>
              </a:rPr>
              <a:t>게시판 </a:t>
            </a:r>
            <a:r>
              <a:rPr lang="en-US" altLang="ko-KR" sz="3600" b="1" dirty="0">
                <a:solidFill>
                  <a:srgbClr val="FF0000"/>
                </a:solidFill>
              </a:rPr>
              <a:t>UI</a:t>
            </a:r>
            <a:endParaRPr lang="ko-KR" alt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F37B199C-E1F5-9268-BA04-678B69E9A37D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도표, 스크린샷, 평면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6FB27AE-CCDD-5943-16D1-72959454A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02" y="1329867"/>
            <a:ext cx="8569397" cy="4818469"/>
          </a:xfrm>
          <a:prstGeom prst="rect">
            <a:avLst/>
          </a:prstGeom>
        </p:spPr>
      </p:pic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CDED1B8D-B596-B981-3D43-E17B5F87BFDC}"/>
              </a:ext>
            </a:extLst>
          </p:cNvPr>
          <p:cNvSpPr/>
          <p:nvPr/>
        </p:nvSpPr>
        <p:spPr>
          <a:xfrm>
            <a:off x="1318592" y="3692707"/>
            <a:ext cx="3823252" cy="1946094"/>
          </a:xfrm>
          <a:prstGeom prst="wedgeRectCallout">
            <a:avLst>
              <a:gd name="adj1" fmla="val 57330"/>
              <a:gd name="adj2" fmla="val -23421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[</a:t>
            </a:r>
            <a:r>
              <a:rPr lang="ko-KR" altLang="en-US" b="1" dirty="0"/>
              <a:t>의뢰서</a:t>
            </a:r>
            <a:r>
              <a:rPr lang="en-US" altLang="ko-KR" b="1" dirty="0"/>
              <a:t>]</a:t>
            </a:r>
          </a:p>
          <a:p>
            <a:pPr algn="ctr"/>
            <a:endParaRPr lang="en-US" altLang="ko-KR" sz="300" b="1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의뢰에 대한 간단한 정보가 적혀 있는 종이이다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의뢰서는 보드에 </a:t>
            </a:r>
            <a:r>
              <a:rPr lang="ko-KR" altLang="en-US" sz="1200" dirty="0" err="1"/>
              <a:t>랜덤한</a:t>
            </a:r>
            <a:r>
              <a:rPr lang="ko-KR" altLang="en-US" sz="1200" dirty="0"/>
              <a:t> 위치에 생성되어 있는다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의뢰서의 테두리 색에 따라 난이도가 나뉜다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pPr marL="171450" indent="-171450">
              <a:buFontTx/>
              <a:buChar char="-"/>
            </a:pPr>
            <a:endParaRPr lang="ko-KR" altLang="en-US" sz="12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EE5F56B-50AF-2E94-DF22-37247143A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824795"/>
              </p:ext>
            </p:extLst>
          </p:nvPr>
        </p:nvGraphicFramePr>
        <p:xfrm>
          <a:off x="1430130" y="4747921"/>
          <a:ext cx="3600176" cy="625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44">
                  <a:extLst>
                    <a:ext uri="{9D8B030D-6E8A-4147-A177-3AD203B41FA5}">
                      <a16:colId xmlns:a16="http://schemas.microsoft.com/office/drawing/2014/main" val="2365246368"/>
                    </a:ext>
                  </a:extLst>
                </a:gridCol>
                <a:gridCol w="900044">
                  <a:extLst>
                    <a:ext uri="{9D8B030D-6E8A-4147-A177-3AD203B41FA5}">
                      <a16:colId xmlns:a16="http://schemas.microsoft.com/office/drawing/2014/main" val="2922623824"/>
                    </a:ext>
                  </a:extLst>
                </a:gridCol>
                <a:gridCol w="900044">
                  <a:extLst>
                    <a:ext uri="{9D8B030D-6E8A-4147-A177-3AD203B41FA5}">
                      <a16:colId xmlns:a16="http://schemas.microsoft.com/office/drawing/2014/main" val="812342277"/>
                    </a:ext>
                  </a:extLst>
                </a:gridCol>
                <a:gridCol w="900044">
                  <a:extLst>
                    <a:ext uri="{9D8B030D-6E8A-4147-A177-3AD203B41FA5}">
                      <a16:colId xmlns:a16="http://schemas.microsoft.com/office/drawing/2014/main" val="2954202030"/>
                    </a:ext>
                  </a:extLst>
                </a:gridCol>
              </a:tblGrid>
              <a:tr h="3129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색상</a:t>
                      </a:r>
                    </a:p>
                  </a:txBody>
                  <a:tcPr anchor="ctr">
                    <a:solidFill>
                      <a:srgbClr val="4E95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빨강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FF00"/>
                          </a:solidFill>
                        </a:rPr>
                        <a:t>노랑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검정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3288797"/>
                  </a:ext>
                </a:extLst>
              </a:tr>
              <a:tr h="3129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난이도</a:t>
                      </a:r>
                    </a:p>
                  </a:txBody>
                  <a:tcPr anchor="ctr">
                    <a:solidFill>
                      <a:srgbClr val="4E95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어려움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중간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쉬움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4475326"/>
                  </a:ext>
                </a:extLst>
              </a:tr>
            </a:tbl>
          </a:graphicData>
        </a:graphic>
      </p:graphicFrame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712788C9-9326-627C-E6C2-98C4D157ACFE}"/>
              </a:ext>
            </a:extLst>
          </p:cNvPr>
          <p:cNvSpPr/>
          <p:nvPr/>
        </p:nvSpPr>
        <p:spPr>
          <a:xfrm>
            <a:off x="7726018" y="4838032"/>
            <a:ext cx="3823252" cy="1601537"/>
          </a:xfrm>
          <a:prstGeom prst="wedgeRectCallout">
            <a:avLst>
              <a:gd name="adj1" fmla="val -24299"/>
              <a:gd name="adj2" fmla="val -60365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[</a:t>
            </a:r>
            <a:r>
              <a:rPr lang="ko-KR" altLang="en-US" b="1" dirty="0"/>
              <a:t>의뢰서 생성 규칙</a:t>
            </a:r>
            <a:r>
              <a:rPr lang="en-US" altLang="ko-KR" b="1" dirty="0"/>
              <a:t>]</a:t>
            </a:r>
          </a:p>
          <a:p>
            <a:pPr algn="ctr"/>
            <a:endParaRPr lang="en-US" altLang="ko-KR" sz="300" b="1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의뢰서는 총 </a:t>
            </a:r>
            <a:r>
              <a:rPr lang="en-US" altLang="ko-KR" sz="1200" dirty="0"/>
              <a:t>3</a:t>
            </a:r>
            <a:r>
              <a:rPr lang="ko-KR" altLang="en-US" sz="1200" dirty="0"/>
              <a:t>개의 층으로 이뤄져 있다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각 층별로 </a:t>
            </a:r>
            <a:r>
              <a:rPr lang="en-US" altLang="ko-KR" sz="1200" dirty="0"/>
              <a:t>5</a:t>
            </a:r>
            <a:r>
              <a:rPr lang="ko-KR" altLang="en-US" sz="1200" dirty="0"/>
              <a:t>개의 의뢰서가 생성이 된다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정해진 공간안에 랜덤하게 흩뿌려지며 생성된다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같은 층의 </a:t>
            </a:r>
            <a:r>
              <a:rPr lang="ko-KR" altLang="en-US" sz="1200" dirty="0" err="1"/>
              <a:t>의뢰서끼리는</a:t>
            </a:r>
            <a:r>
              <a:rPr lang="ko-KR" altLang="en-US" sz="1200" dirty="0"/>
              <a:t> 겹쳐지지 않으며</a:t>
            </a:r>
            <a:r>
              <a:rPr lang="en-US" altLang="ko-KR" sz="1200" dirty="0"/>
              <a:t>,</a:t>
            </a:r>
            <a:br>
              <a:rPr lang="en-US" altLang="ko-KR" sz="1200" dirty="0"/>
            </a:br>
            <a:r>
              <a:rPr lang="ko-KR" altLang="en-US" sz="1200" dirty="0"/>
              <a:t>다른 층의 의뢰서와는 겹쳐질 수 있다</a:t>
            </a:r>
            <a:r>
              <a:rPr lang="en-US" altLang="ko-KR" sz="12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7A068-3C79-854F-67F9-A2475AFFB41F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98DE57D8-529B-AC38-9FAC-1D71EAEEBD19}"/>
              </a:ext>
            </a:extLst>
          </p:cNvPr>
          <p:cNvSpPr/>
          <p:nvPr/>
        </p:nvSpPr>
        <p:spPr>
          <a:xfrm>
            <a:off x="7153799" y="2413288"/>
            <a:ext cx="4395471" cy="670661"/>
          </a:xfrm>
          <a:prstGeom prst="wedgeRectCallout">
            <a:avLst>
              <a:gd name="adj1" fmla="val -18035"/>
              <a:gd name="adj2" fmla="val -79184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버튼을 클릭하면 의뢰함 </a:t>
            </a:r>
            <a:r>
              <a:rPr lang="en-US" altLang="ko-KR" sz="1200" dirty="0">
                <a:latin typeface="+mj-lt"/>
              </a:rPr>
              <a:t>UI</a:t>
            </a:r>
            <a:r>
              <a:rPr lang="ko-KR" altLang="en-US" sz="1200" dirty="0">
                <a:latin typeface="+mj-lt"/>
              </a:rPr>
              <a:t>로 이동한다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수락한 의뢰가 </a:t>
            </a:r>
            <a:r>
              <a:rPr lang="en-US" altLang="ko-KR" sz="1200" dirty="0">
                <a:latin typeface="+mj-lt"/>
              </a:rPr>
              <a:t>5</a:t>
            </a:r>
            <a:r>
              <a:rPr lang="ko-KR" altLang="en-US" sz="1200" dirty="0">
                <a:latin typeface="+mj-lt"/>
              </a:rPr>
              <a:t>개일 경우 해당 버튼이 하이라이트 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8430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B41C2-D3AB-028E-0373-1118D5A44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939209-CC61-11F1-8B73-73EF321C2EF3}"/>
              </a:ext>
            </a:extLst>
          </p:cNvPr>
          <p:cNvSpPr txBox="1"/>
          <p:nvPr/>
        </p:nvSpPr>
        <p:spPr>
          <a:xfrm>
            <a:off x="192157" y="132521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의뢰</a:t>
            </a:r>
            <a:r>
              <a:rPr lang="en-US" altLang="ko-KR" sz="3600" b="1" dirty="0">
                <a:solidFill>
                  <a:srgbClr val="FF0000"/>
                </a:solidFill>
              </a:rPr>
              <a:t> </a:t>
            </a:r>
            <a:r>
              <a:rPr lang="ko-KR" altLang="en-US" sz="3600" b="1" dirty="0">
                <a:solidFill>
                  <a:srgbClr val="FF0000"/>
                </a:solidFill>
              </a:rPr>
              <a:t>게시판 </a:t>
            </a:r>
            <a:r>
              <a:rPr lang="en-US" altLang="ko-KR" sz="3600" b="1" dirty="0">
                <a:solidFill>
                  <a:srgbClr val="FF0000"/>
                </a:solidFill>
              </a:rPr>
              <a:t>UI</a:t>
            </a:r>
            <a:endParaRPr lang="ko-KR" alt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EF8F1B2F-20BF-8C26-195B-5E0E8633DE24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스크린샷, 포스트잇 노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EFD4C5B-AD41-8175-CDE6-AF0076733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242" y="1088504"/>
            <a:ext cx="9509635" cy="5354203"/>
          </a:xfrm>
          <a:prstGeom prst="rect">
            <a:avLst/>
          </a:prstGeom>
        </p:spPr>
      </p:pic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F30293EC-A242-3250-A357-323870C6973B}"/>
              </a:ext>
            </a:extLst>
          </p:cNvPr>
          <p:cNvSpPr/>
          <p:nvPr/>
        </p:nvSpPr>
        <p:spPr>
          <a:xfrm>
            <a:off x="6520070" y="4391670"/>
            <a:ext cx="3823252" cy="670661"/>
          </a:xfrm>
          <a:prstGeom prst="wedgeRectCallout">
            <a:avLst>
              <a:gd name="adj1" fmla="val -58268"/>
              <a:gd name="adj2" fmla="val -49544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j-lt"/>
              </a:rPr>
              <a:t>겹쳐진 의뢰서위로 마우스 포인터를 가져다 대면</a:t>
            </a:r>
            <a:endParaRPr lang="en-US" altLang="ko-KR" sz="1200" dirty="0">
              <a:latin typeface="+mj-lt"/>
            </a:endParaRPr>
          </a:p>
          <a:p>
            <a:pPr algn="ctr"/>
            <a:r>
              <a:rPr lang="ko-KR" altLang="en-US" sz="1200" dirty="0">
                <a:latin typeface="+mj-lt"/>
              </a:rPr>
              <a:t>해당 의뢰서가 하이라이트 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989150-097E-2D56-A514-FD048C5D828E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</p:spTree>
    <p:extLst>
      <p:ext uri="{BB962C8B-B14F-4D97-AF65-F5344CB8AC3E}">
        <p14:creationId xmlns:p14="http://schemas.microsoft.com/office/powerpoint/2010/main" val="2641239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4AD53-8171-4C3E-2B13-1C870E73D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01EEB2-1340-CC87-0992-B0CF037634AC}"/>
              </a:ext>
            </a:extLst>
          </p:cNvPr>
          <p:cNvSpPr txBox="1"/>
          <p:nvPr/>
        </p:nvSpPr>
        <p:spPr>
          <a:xfrm>
            <a:off x="192157" y="13252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의뢰 선택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C0C34129-EEF5-29A8-B81E-580B081C5BA0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, 스크린샷, 디스플레이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BD6B8C4-08DF-ADC4-7B79-BE0070309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64" y="1052602"/>
            <a:ext cx="9649873" cy="5426007"/>
          </a:xfrm>
          <a:prstGeom prst="rect">
            <a:avLst/>
          </a:prstGeom>
        </p:spPr>
      </p:pic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E9F10B5F-EE77-F49B-A8C2-3C6A6D28E691}"/>
              </a:ext>
            </a:extLst>
          </p:cNvPr>
          <p:cNvSpPr/>
          <p:nvPr/>
        </p:nvSpPr>
        <p:spPr>
          <a:xfrm>
            <a:off x="7944679" y="2758339"/>
            <a:ext cx="3823252" cy="670661"/>
          </a:xfrm>
          <a:prstGeom prst="wedgeRectCallout">
            <a:avLst>
              <a:gd name="adj1" fmla="val -54109"/>
              <a:gd name="adj2" fmla="val -33736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+mj-lt"/>
              </a:rPr>
              <a:t>포션의</a:t>
            </a:r>
            <a:r>
              <a:rPr lang="ko-KR" altLang="en-US" sz="1200" dirty="0">
                <a:latin typeface="+mj-lt"/>
              </a:rPr>
              <a:t> 용량 크기를 나타내는 도장이다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algn="ctr"/>
            <a:r>
              <a:rPr lang="ko-KR" altLang="en-US" sz="1200" dirty="0">
                <a:latin typeface="+mj-lt"/>
              </a:rPr>
              <a:t>크기는 </a:t>
            </a:r>
            <a:r>
              <a:rPr lang="en-US" altLang="ko-KR" sz="1400" b="1" dirty="0">
                <a:latin typeface="+mj-lt"/>
              </a:rPr>
              <a:t>“</a:t>
            </a:r>
            <a:r>
              <a:rPr lang="ko-KR" altLang="en-US" sz="1400" b="1" dirty="0">
                <a:latin typeface="+mj-lt"/>
              </a:rPr>
              <a:t>소량 중량 대량</a:t>
            </a:r>
            <a:r>
              <a:rPr lang="en-US" altLang="ko-KR" sz="1400" b="1" dirty="0">
                <a:latin typeface="+mj-lt"/>
              </a:rPr>
              <a:t>”</a:t>
            </a:r>
            <a:r>
              <a:rPr lang="ko-KR" altLang="en-US" sz="1200" dirty="0">
                <a:latin typeface="+mj-lt"/>
              </a:rPr>
              <a:t>으로 나뉜다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62C17B0D-AAD5-431C-879E-4BE8F3F75B64}"/>
              </a:ext>
            </a:extLst>
          </p:cNvPr>
          <p:cNvSpPr/>
          <p:nvPr/>
        </p:nvSpPr>
        <p:spPr>
          <a:xfrm>
            <a:off x="2385386" y="1320478"/>
            <a:ext cx="3823252" cy="670661"/>
          </a:xfrm>
          <a:prstGeom prst="wedgeRectCallout">
            <a:avLst>
              <a:gd name="adj1" fmla="val 25787"/>
              <a:gd name="adj2" fmla="val 81859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j-lt"/>
              </a:rPr>
              <a:t>의뢰서를 마우스로 클릭하면 나타나는 </a:t>
            </a:r>
            <a:r>
              <a:rPr lang="en-US" altLang="ko-KR" sz="1200" dirty="0">
                <a:latin typeface="+mj-lt"/>
              </a:rPr>
              <a:t>Ui</a:t>
            </a:r>
            <a:r>
              <a:rPr lang="ko-KR" altLang="en-US" sz="1200" dirty="0">
                <a:latin typeface="+mj-lt"/>
              </a:rPr>
              <a:t>이다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algn="ctr"/>
            <a:r>
              <a:rPr lang="ko-KR" altLang="en-US" sz="1200" dirty="0">
                <a:latin typeface="+mj-lt"/>
              </a:rPr>
              <a:t>의뢰의 상세정보를 나타낸다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ED67577F-5E67-33B7-ADF2-8FA9A8AE5129}"/>
              </a:ext>
            </a:extLst>
          </p:cNvPr>
          <p:cNvSpPr/>
          <p:nvPr/>
        </p:nvSpPr>
        <p:spPr>
          <a:xfrm>
            <a:off x="424070" y="5769945"/>
            <a:ext cx="5194853" cy="670661"/>
          </a:xfrm>
          <a:prstGeom prst="wedgeRectCallout">
            <a:avLst>
              <a:gd name="adj1" fmla="val 53624"/>
              <a:gd name="adj2" fmla="val -20892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해당 버튼을 통해 의뢰를 수락할 수 있다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수락 시 의뢰함으로 이동하게 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레시피가 없는 </a:t>
            </a:r>
            <a:r>
              <a:rPr lang="ko-KR" altLang="en-US" sz="1200" dirty="0" err="1">
                <a:latin typeface="+mj-lt"/>
              </a:rPr>
              <a:t>포션이거나</a:t>
            </a:r>
            <a:r>
              <a:rPr lang="ko-KR" altLang="en-US" sz="1200" dirty="0">
                <a:latin typeface="+mj-lt"/>
              </a:rPr>
              <a:t> 의뢰를 </a:t>
            </a:r>
            <a:r>
              <a:rPr lang="en-US" altLang="ko-KR" sz="1200" dirty="0">
                <a:latin typeface="+mj-lt"/>
              </a:rPr>
              <a:t>5</a:t>
            </a:r>
            <a:r>
              <a:rPr lang="ko-KR" altLang="en-US" sz="1200" dirty="0">
                <a:latin typeface="+mj-lt"/>
              </a:rPr>
              <a:t>개 수락하였다면 비활성화 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88BCA4-A4CB-8545-9CAC-518E5036EC46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</p:spTree>
    <p:extLst>
      <p:ext uri="{BB962C8B-B14F-4D97-AF65-F5344CB8AC3E}">
        <p14:creationId xmlns:p14="http://schemas.microsoft.com/office/powerpoint/2010/main" val="2979891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BDD2B-298D-8D05-C349-C6AA4A9CB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2C001D-A352-A325-0E3A-119F25F6E03A}"/>
              </a:ext>
            </a:extLst>
          </p:cNvPr>
          <p:cNvSpPr txBox="1"/>
          <p:nvPr/>
        </p:nvSpPr>
        <p:spPr>
          <a:xfrm>
            <a:off x="192157" y="13252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의뢰함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E04BFE00-91DF-E5F3-DABB-7198BCEF2CC6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A142F9-EAF2-5BF3-71C1-2465D36AD570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1CF15A8-4DFE-5D08-7B28-8B2FB7F86F42}"/>
              </a:ext>
            </a:extLst>
          </p:cNvPr>
          <p:cNvSpPr/>
          <p:nvPr/>
        </p:nvSpPr>
        <p:spPr>
          <a:xfrm>
            <a:off x="500269" y="5493027"/>
            <a:ext cx="11191461" cy="853844"/>
          </a:xfrm>
          <a:prstGeom prst="rect">
            <a:avLst/>
          </a:prstGeom>
          <a:solidFill>
            <a:srgbClr val="3B7D23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플레이어가 현재 수락한 의뢰에 대해 보여주는 </a:t>
            </a:r>
            <a:r>
              <a:rPr lang="en-US" altLang="ko-KR" sz="1400" dirty="0">
                <a:solidFill>
                  <a:schemeClr val="bg1"/>
                </a:solidFill>
              </a:rPr>
              <a:t>Ui</a:t>
            </a:r>
            <a:r>
              <a:rPr lang="ko-KR" altLang="en-US" sz="1400" dirty="0">
                <a:solidFill>
                  <a:schemeClr val="bg1"/>
                </a:solidFill>
              </a:rPr>
              <a:t>이다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손에 잡고 있는 의뢰서들을 다시 한번 펼쳐보는 듯한 느낌을 주도록 기획했다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8" name="그림 17" descr="텍스트, 스크린샷, 운영 체제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761EB2D-714D-522C-E0D1-E3EB1ED48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792" y="1083992"/>
            <a:ext cx="7558419" cy="425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88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80A9C-AB7D-8789-2E77-E5668AA0E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5724E0B8-DE5E-5C6D-BCB3-B747365879A3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, 스크린샷, 운영 체제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8288B49-C224-FEC0-D91E-A1FC0B11B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710" y="1072083"/>
            <a:ext cx="9580580" cy="53870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EB1AC3-E9E6-71D0-6138-4DDABD49C4B0}"/>
              </a:ext>
            </a:extLst>
          </p:cNvPr>
          <p:cNvSpPr txBox="1"/>
          <p:nvPr/>
        </p:nvSpPr>
        <p:spPr>
          <a:xfrm>
            <a:off x="192157" y="13252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의뢰함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035CC4-AB57-9ECC-5E80-B2840E950915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8C38A987-51D6-0418-3C31-CFF6E14376B1}"/>
              </a:ext>
            </a:extLst>
          </p:cNvPr>
          <p:cNvSpPr/>
          <p:nvPr/>
        </p:nvSpPr>
        <p:spPr>
          <a:xfrm>
            <a:off x="4041037" y="4665721"/>
            <a:ext cx="3823252" cy="670661"/>
          </a:xfrm>
          <a:prstGeom prst="wedgeRectCallout">
            <a:avLst>
              <a:gd name="adj1" fmla="val 25614"/>
              <a:gd name="adj2" fmla="val 97666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해당 버튼을 통해서 다음 의뢰서로 넘어간다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마지막 장에서 누르면 처음 장으로 되돌아 온다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4FDDFC93-0F45-7BB2-1180-703BC38F01F9}"/>
              </a:ext>
            </a:extLst>
          </p:cNvPr>
          <p:cNvSpPr/>
          <p:nvPr/>
        </p:nvSpPr>
        <p:spPr>
          <a:xfrm>
            <a:off x="8090452" y="2369912"/>
            <a:ext cx="3823252" cy="670661"/>
          </a:xfrm>
          <a:prstGeom prst="wedgeRectCallout">
            <a:avLst>
              <a:gd name="adj1" fmla="val -50816"/>
              <a:gd name="adj2" fmla="val 83835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j-lt"/>
              </a:rPr>
              <a:t>의뢰서를 여러 개 들고 있는 느낌을 주기위해</a:t>
            </a:r>
            <a:endParaRPr lang="en-US" altLang="ko-KR" sz="1200" dirty="0">
              <a:latin typeface="+mj-lt"/>
            </a:endParaRPr>
          </a:p>
          <a:p>
            <a:pPr algn="ctr"/>
            <a:r>
              <a:rPr lang="ko-KR" altLang="en-US" sz="1200" dirty="0">
                <a:latin typeface="+mj-lt"/>
              </a:rPr>
              <a:t>의뢰서가 살짝 보이도록 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0D4441D3-00C4-9390-C0C5-D06974598B03}"/>
              </a:ext>
            </a:extLst>
          </p:cNvPr>
          <p:cNvSpPr/>
          <p:nvPr/>
        </p:nvSpPr>
        <p:spPr>
          <a:xfrm>
            <a:off x="8039568" y="4778633"/>
            <a:ext cx="3874136" cy="670661"/>
          </a:xfrm>
          <a:prstGeom prst="wedgeRectCallout">
            <a:avLst>
              <a:gd name="adj1" fmla="val -16154"/>
              <a:gd name="adj2" fmla="val 70991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모든 의뢰서를 확인 하면 해당 버튼이 활성화 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의뢰의 개수가 </a:t>
            </a:r>
            <a:r>
              <a:rPr lang="en-US" altLang="ko-KR" sz="1200" dirty="0">
                <a:latin typeface="+mj-lt"/>
              </a:rPr>
              <a:t>5</a:t>
            </a:r>
            <a:r>
              <a:rPr lang="ko-KR" altLang="en-US" sz="1200" dirty="0">
                <a:latin typeface="+mj-lt"/>
              </a:rPr>
              <a:t>개미만이면 비활성화 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C2C78E9D-7538-4DF9-CF8E-A85E3F22E39F}"/>
              </a:ext>
            </a:extLst>
          </p:cNvPr>
          <p:cNvSpPr/>
          <p:nvPr/>
        </p:nvSpPr>
        <p:spPr>
          <a:xfrm>
            <a:off x="60881" y="4778632"/>
            <a:ext cx="3874136" cy="670661"/>
          </a:xfrm>
          <a:prstGeom prst="wedgeRectCallout">
            <a:avLst>
              <a:gd name="adj1" fmla="val -5892"/>
              <a:gd name="adj2" fmla="val 72967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의뢰 시작하기 버튼과 반대로 활성화 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해당 버튼 </a:t>
            </a:r>
            <a:r>
              <a:rPr lang="ko-KR" altLang="en-US" sz="1200" dirty="0" err="1">
                <a:latin typeface="+mj-lt"/>
              </a:rPr>
              <a:t>클릭시</a:t>
            </a:r>
            <a:r>
              <a:rPr lang="ko-KR" altLang="en-US" sz="1200" dirty="0">
                <a:latin typeface="+mj-lt"/>
              </a:rPr>
              <a:t> 의뢰 게시판으로 이동</a:t>
            </a:r>
            <a:endParaRPr lang="en-US" altLang="ko-K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30814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9A2F8-4E8C-44F8-5B4E-8DC4DE801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7E0204-32E1-9AC8-A7DA-E30F8395DFAE}"/>
              </a:ext>
            </a:extLst>
          </p:cNvPr>
          <p:cNvSpPr txBox="1"/>
          <p:nvPr/>
        </p:nvSpPr>
        <p:spPr>
          <a:xfrm>
            <a:off x="192157" y="13252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>
                <a:solidFill>
                  <a:srgbClr val="FF0000"/>
                </a:solidFill>
              </a:rPr>
              <a:t>포션제조</a:t>
            </a:r>
            <a:endParaRPr lang="ko-KR" alt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1D93793B-C962-7408-DB7A-753F2C76D9EC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D4BDA8-79B8-7FB5-093C-041D608A3785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8B069A-B87E-45D0-C302-C28EE27CB338}"/>
              </a:ext>
            </a:extLst>
          </p:cNvPr>
          <p:cNvSpPr/>
          <p:nvPr/>
        </p:nvSpPr>
        <p:spPr>
          <a:xfrm>
            <a:off x="500269" y="5493027"/>
            <a:ext cx="11191461" cy="853844"/>
          </a:xfrm>
          <a:prstGeom prst="rect">
            <a:avLst/>
          </a:prstGeom>
          <a:solidFill>
            <a:srgbClr val="3B7D23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err="1">
                <a:solidFill>
                  <a:schemeClr val="bg1"/>
                </a:solidFill>
              </a:rPr>
              <a:t>포션을</a:t>
            </a:r>
            <a:r>
              <a:rPr lang="ko-KR" altLang="en-US" sz="1400" dirty="0">
                <a:solidFill>
                  <a:schemeClr val="bg1"/>
                </a:solidFill>
              </a:rPr>
              <a:t> 제조하는 공간에 대한 </a:t>
            </a:r>
            <a:r>
              <a:rPr lang="en-US" altLang="ko-KR" sz="1400" dirty="0">
                <a:solidFill>
                  <a:schemeClr val="bg1"/>
                </a:solidFill>
              </a:rPr>
              <a:t>UI</a:t>
            </a:r>
            <a:r>
              <a:rPr lang="ko-KR" altLang="en-US" sz="1400" dirty="0">
                <a:solidFill>
                  <a:schemeClr val="bg1"/>
                </a:solidFill>
              </a:rPr>
              <a:t>이다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의뢰서와 레시피를 좌우에 배치하여 플레이어가 음식을 만드는 것처럼 </a:t>
            </a:r>
            <a:r>
              <a:rPr lang="ko-KR" altLang="en-US" sz="1400" dirty="0" err="1">
                <a:solidFill>
                  <a:schemeClr val="bg1"/>
                </a:solidFill>
              </a:rPr>
              <a:t>포션을</a:t>
            </a:r>
            <a:r>
              <a:rPr lang="ko-KR" altLang="en-US" sz="1400" dirty="0">
                <a:solidFill>
                  <a:schemeClr val="bg1"/>
                </a:solidFill>
              </a:rPr>
              <a:t> 제조하는 느낌을 주도록 기획했다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5" name="그림 4" descr="텍스트, 스크린샷, 도표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0D3FC56-1885-E9EB-CA3C-E63154FE0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92" y="1122056"/>
            <a:ext cx="7421218" cy="417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48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617</Words>
  <Application>Microsoft Office PowerPoint</Application>
  <PresentationFormat>와이드스크린</PresentationFormat>
  <Paragraphs>100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신규 UI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장혁 윤</dc:creator>
  <cp:lastModifiedBy>장혁 윤</cp:lastModifiedBy>
  <cp:revision>36</cp:revision>
  <dcterms:created xsi:type="dcterms:W3CDTF">2025-03-05T22:26:51Z</dcterms:created>
  <dcterms:modified xsi:type="dcterms:W3CDTF">2025-03-05T23:31:45Z</dcterms:modified>
</cp:coreProperties>
</file>